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5.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6.xml" ContentType="application/vnd.openxmlformats-officedocument.presentationml.comments+xml"/>
  <Override PartName="/ppt/notesSlides/notesSlide22.xml" ContentType="application/vnd.openxmlformats-officedocument.presentationml.notesSlide+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24"/>
  </p:notesMasterIdLst>
  <p:handoutMasterIdLst>
    <p:handoutMasterId r:id="rId25"/>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49" r:id="rId15"/>
    <p:sldId id="363" r:id="rId16"/>
    <p:sldId id="353" r:id="rId17"/>
    <p:sldId id="297" r:id="rId18"/>
    <p:sldId id="335" r:id="rId19"/>
    <p:sldId id="343" r:id="rId20"/>
    <p:sldId id="329" r:id="rId21"/>
    <p:sldId id="346" r:id="rId22"/>
    <p:sldId id="333" r:id="rId23"/>
  </p:sldIdLst>
  <p:sldSz cx="12190413" cy="6859588"/>
  <p:notesSz cx="6858000" cy="9144000"/>
  <p:embeddedFontLst>
    <p:embeddedFont>
      <p:font typeface="굴림체" panose="020B0609000101010101" pitchFamily="49" charset="-127"/>
      <p:regular r:id="rId26"/>
    </p:embeddedFont>
    <p:embeddedFont>
      <p:font typeface="맑은 고딕" panose="020B0503020000020004" pitchFamily="34" charset="-127"/>
      <p:regular r:id="rId27"/>
      <p:bold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Noto Sans" panose="020B0604020202020204" charset="0"/>
      <p:regular r:id="rId35"/>
      <p:bold r:id="rId36"/>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7"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42186" autoAdjust="0"/>
  </p:normalViewPr>
  <p:slideViewPr>
    <p:cSldViewPr snapToGrid="0">
      <p:cViewPr varScale="1">
        <p:scale>
          <a:sx n="48" d="100"/>
          <a:sy n="48" d="100"/>
        </p:scale>
        <p:origin x="3234" y="42"/>
      </p:cViewPr>
      <p:guideLst>
        <p:guide orient="horz" pos="2160"/>
        <p:guide pos="2880"/>
        <p:guide orient="horz" pos="2161"/>
        <p:guide pos="3840"/>
      </p:guideLst>
    </p:cSldViewPr>
  </p:slideViewPr>
  <p:notesTextViewPr>
    <p:cViewPr>
      <p:scale>
        <a:sx n="3" d="2"/>
        <a:sy n="3" d="2"/>
      </p:scale>
      <p:origin x="0" y="-1308"/>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9T22:10:03.041" idx="2">
    <p:pos x="7101" y="1752"/>
    <p:text>Update graph by Season/year vs Wins</p:text>
    <p:extLst>
      <p:ext uri="{C676402C-5697-4E1C-873F-D02D1690AC5C}">
        <p15:threadingInfo xmlns:p15="http://schemas.microsoft.com/office/powerpoint/2012/main" timeZoneBias="240"/>
      </p:ext>
    </p:extLst>
  </p:cm>
  <p:cm authorId="1" dt="2021-04-11T02:33:47.622" idx="15">
    <p:pos x="7101" y="1888"/>
    <p:text>Is it possible to have grid lines in the graph?</p:text>
    <p:extLst>
      <p:ext uri="{C676402C-5697-4E1C-873F-D02D1690AC5C}">
        <p15:threadingInfo xmlns:p15="http://schemas.microsoft.com/office/powerpoint/2012/main" timeZoneBias="240">
          <p15:parentCm authorId="1" idx="2"/>
        </p15:threadingInfo>
      </p:ext>
    </p:extLst>
  </p:cm>
  <p:cm authorId="2" dt="2021-04-11T15:34:18.952" idx="2">
    <p:pos x="7101" y="2024"/>
    <p:text>If there is time</p:text>
    <p:extLst>
      <p:ext uri="{C676402C-5697-4E1C-873F-D02D1690AC5C}">
        <p15:threadingInfo xmlns:p15="http://schemas.microsoft.com/office/powerpoint/2012/main" timeZoneBias="240">
          <p15:parentCm authorId="1"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9T23:28:09.953" idx="12">
    <p:pos x="7277" y="1135"/>
    <p:text>Cindy to create a TOR (Kyle Lowey) player profile for one game, salary, and player,</p:text>
    <p:extLst>
      <p:ext uri="{C676402C-5697-4E1C-873F-D02D1690AC5C}">
        <p15:threadingInfo xmlns:p15="http://schemas.microsoft.com/office/powerpoint/2012/main" timeZoneBias="240"/>
      </p:ext>
    </p:extLst>
  </p:cm>
  <p:cm authorId="2" dt="2021-04-11T15:40:01.591" idx="4">
    <p:pos x="7277" y="1271"/>
    <p:text>Fix the salary, remove some stats and reorder</p:text>
    <p:extLst>
      <p:ext uri="{C676402C-5697-4E1C-873F-D02D1690AC5C}">
        <p15:threadingInfo xmlns:p15="http://schemas.microsoft.com/office/powerpoint/2012/main" timeZoneBias="240">
          <p15:parentCm authorId="1" idx="1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4-11T15:40:51.505" idx="5">
    <p:pos x="10" y="10"/>
    <p:text>Cindy is going to fix the axis and the legends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4-11T15:41:06.208" idx="6">
    <p:pos x="10" y="10"/>
    <p:text>Cindy is going to fix the axis and the legends</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4-11T02:49:20.084" idx="20">
    <p:pos x="10" y="10"/>
    <p:text>Bhavika update only slide.</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4-11T02:48:45.357" idx="18">
    <p:pos x="10" y="10"/>
    <p:text>Previous copy for deletion</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4-11T02:49:09.654" idx="19">
    <p:pos x="10" y="10"/>
    <p:text>Dennis animated copy with notes</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3-pointers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3-pointers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2021-04-12</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Group 1; Myself – Bhavika, Cindy and Dennis.</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excited to present the Project we worked on this winter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important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Second phase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identify the underperformers (based on the features identified in the Phase 1) and replace them with non-Toronto players who rate better for those features.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is an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 the Toronto stats for 2019-2020, Establish the baseline for performance for the 3 important features, Select Toronto player with the below average performance for those and above average performance for Non-Toronto players</a:t>
            </a:r>
            <a:r>
              <a:rPr lang="en-US" sz="2000" b="0">
                <a:solidFill>
                  <a:srgbClr val="2D2E2D"/>
                </a:solidFill>
                <a:latin typeface="+mn-lt"/>
              </a:rPr>
              <a:t>. We </a:t>
            </a:r>
            <a:r>
              <a:rPr lang="en-US" sz="2000" b="0" dirty="0">
                <a:solidFill>
                  <a:srgbClr val="2D2E2D"/>
                </a:solidFill>
                <a:latin typeface="+mn-lt"/>
              </a:rPr>
              <a:t>replace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run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should give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The average plus minus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Shamorie Ponds had a higher PER, but overall, his performance is under the average.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TOR Average Stats]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baseline to select the replaced players from NON-TORONTO Teams.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as we know the TOP players are not able to be obtained, so we set both lower and upper limit;</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$8.4M.</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 NON-TOR Replaced Players]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has slight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6 players stats were listed on the graph. The first 3 are the current Toronto Raptors players. 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02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03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2104836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r>
              <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Fondly and informally called “We the north”.</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finally became the champions for the first time in 2019. This chart shows the wins for each season for the Toronto Raptors. The team’s performance has been in decline since then, especially in the ongoing season.</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There are qualitative factors that affect the performance of a player and are beyond the scope of this project. These include but are not limited to the player’s: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is a player selected to be replaced on the Toronto roster. Ponds who is new to the roster with only 4 regular season games is seen as a low-value player in terms of PLUS_MINUS and PIE but has a very high PER. This mainly is due to a lack of usage, but additional data is required.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br>
              <a:rPr lang="en-CA" sz="1800" dirty="0">
                <a:effectLst/>
                <a:latin typeface="+mn-lt"/>
                <a:ea typeface="Yu Mincho" panose="02020400000000000000" pitchFamily="18" charset="-128"/>
              </a:rPr>
            </a:b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latin typeface="+mn-lt"/>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Main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feature values in PLUS_MINUS, PER, and PIE compared to their current roster. These statistics hold potential values in producing team wins and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higher important feature values than the average Toronto player 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atinLnBrk="0">
              <a:lnSpc>
                <a:spcPct val="115000"/>
              </a:lnSpc>
              <a:spcBef>
                <a:spcPts val="720"/>
              </a:spcBef>
              <a:spcAft>
                <a:spcPts val="0"/>
              </a:spcAft>
            </a:pPr>
            <a:r>
              <a:rPr lang="en-CA" sz="1400">
                <a:effectLst/>
                <a:latin typeface="Calibri" panose="020F0502020204030204" pitchFamily="34" charset="0"/>
                <a:ea typeface="Times New Roman" panose="02020603050405020304" pitchFamily="18" charset="0"/>
                <a:cs typeface="Calibri" panose="020F0502020204030204" pitchFamily="34" charset="0"/>
              </a:rPr>
              <a:t>We are looking to determine what features affect team wins and predict how they can be improved through changes in the team’s roster. </a:t>
            </a:r>
            <a:endParaRPr lang="en-CA" sz="140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CA" sz="1400">
                <a:effectLst/>
                <a:latin typeface="Calibri" panose="020F0502020204030204" pitchFamily="34" charset="0"/>
                <a:ea typeface="Times New Roman" panose="02020603050405020304" pitchFamily="18" charset="0"/>
                <a:cs typeface="Calibri" panose="020F0502020204030204" pitchFamily="34" charset="0"/>
              </a:rPr>
              <a:t>To </a:t>
            </a:r>
            <a:r>
              <a:rPr lang="en-CA" sz="1400" dirty="0">
                <a:effectLst/>
                <a:latin typeface="Calibri" panose="020F0502020204030204" pitchFamily="34" charset="0"/>
                <a:ea typeface="Times New Roman" panose="02020603050405020304" pitchFamily="18" charset="0"/>
                <a:cs typeface="Calibri" panose="020F0502020204030204" pitchFamily="34" charset="0"/>
              </a:rPr>
              <a:t>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determine which features are important to the Toronto Raptors team to produce more wins in the regular season and the playoffs.</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closely represents the players of the current era, the scope of this analysis was to focus on the historical player data from 2005 to 2020 . </a:t>
            </a: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In the cumbersome-multistep data collection process, we have used multiple sources.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through </a:t>
            </a:r>
            <a:r>
              <a:rPr lang="en-US" sz="2000" u="sng"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sng"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Endpoint </a:t>
            </a:r>
            <a:r>
              <a:rPr lang="en-US" sz="2000" i="0" dirty="0" err="1">
                <a:effectLst/>
                <a:latin typeface="+mn-lt"/>
                <a:ea typeface="Calibri" panose="020F0502020204030204" pitchFamily="34" charset="0"/>
                <a:cs typeface="Calibri" panose="020F0502020204030204" pitchFamily="34" charset="0"/>
              </a:rPr>
              <a:t>playergamelogs</a:t>
            </a:r>
            <a:r>
              <a:rPr lang="en-US" sz="2000" i="0" dirty="0">
                <a:effectLst/>
                <a:latin typeface="+mn-lt"/>
                <a:ea typeface="Calibri" panose="020F0502020204030204" pitchFamily="34" charset="0"/>
                <a:cs typeface="Calibri" panose="020F0502020204030204" pitchFamily="34" charset="0"/>
              </a:rPr>
              <a:t> fetches player statistics for each game. We are accessing data from 2005-2020. This dataset consists of more than 450k </a:t>
            </a:r>
            <a:r>
              <a:rPr lang="en-US" altLang="ko-KR" sz="2000" i="0" kern="1200" dirty="0">
                <a:solidFill>
                  <a:schemeClr val="tx1"/>
                </a:solidFill>
                <a:latin typeface="+mn-lt"/>
                <a:ea typeface="+mn-ea"/>
                <a:cs typeface="Calibri" panose="020F0502020204030204" pitchFamily="34" charset="0"/>
              </a:rPr>
              <a:t>rows.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NBA webservice does not provide the salary data. Salary data was drawn from ESPN and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websites using web scraping for currently active 489 NBA players.</a:t>
            </a:r>
            <a:r>
              <a:rPr lang="en-US" sz="1800" b="0" i="0" u="none" strike="noStrike" cap="none" dirty="0">
                <a:solidFill>
                  <a:schemeClr val="dk1"/>
                </a:solidFill>
                <a:latin typeface="+mn-lt"/>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2D2E2D"/>
                </a:solidFill>
                <a:latin typeface="+mn-lt"/>
                <a:cs typeface="Calibri" panose="020F0502020204030204" pitchFamily="34" charset="0"/>
              </a:rPr>
              <a:t>We can relate this dataset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the Primary Objective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1"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is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These are advanced NBA statistics analysts used to distinguish player utilization or effectiveness which we use later in our modeling and analysis. We selected 2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 the target variable, prepare data by season type, Drop strongly correlated features.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build different models, identify Top 3 important features for winning, Compare the performances of the models and select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latinLnBrk="0"/>
            <a:r>
              <a:rPr lang="en-US" sz="1400" b="1" i="0" u="none" strike="noStrike" cap="none" dirty="0">
                <a:solidFill>
                  <a:schemeClr val="dk1"/>
                </a:solidFill>
                <a:effectLst/>
                <a:latin typeface="+mn-lt"/>
                <a:ea typeface="Arial"/>
                <a:cs typeface="Arial"/>
                <a:sym typeface="Arial"/>
              </a:rPr>
              <a:t>[Cindy to take over]</a:t>
            </a:r>
            <a:endParaRPr lang="en-US" sz="1400" b="0" i="0" u="none" strike="noStrike" cap="none" dirty="0">
              <a:solidFill>
                <a:schemeClr val="dk1"/>
              </a:solidFill>
              <a:effectLst/>
              <a:latin typeface="+mn-lt"/>
              <a:ea typeface="Arial"/>
              <a:cs typeface="Arial"/>
              <a:sym typeface="Arial"/>
            </a:endParaRPr>
          </a:p>
          <a:p>
            <a:pPr marL="0" latinLnBrk="0"/>
            <a:r>
              <a:rPr lang="en-US" sz="1400" b="0" i="0" u="none" strike="noStrike" cap="none" dirty="0">
                <a:solidFill>
                  <a:schemeClr val="dk1"/>
                </a:solidFill>
                <a:effectLst/>
                <a:latin typeface="+mn-lt"/>
                <a:ea typeface="Arial"/>
                <a:cs typeface="Arial"/>
                <a:sym typeface="Arial"/>
              </a:rPr>
              <a:t>Thank you, </a:t>
            </a:r>
            <a:r>
              <a:rPr lang="en-US" sz="1400" b="1" i="0" u="none" strike="noStrike" cap="none" dirty="0" err="1">
                <a:solidFill>
                  <a:schemeClr val="dk1"/>
                </a:solidFill>
                <a:effectLst/>
                <a:latin typeface="+mn-lt"/>
                <a:ea typeface="Arial"/>
                <a:cs typeface="Arial"/>
                <a:sym typeface="Arial"/>
              </a:rPr>
              <a:t>Bhavika</a:t>
            </a:r>
            <a:r>
              <a:rPr lang="en-US" sz="1400" b="0" i="0" u="none" strike="noStrike" cap="none" dirty="0">
                <a:solidFill>
                  <a:schemeClr val="dk1"/>
                </a:solidFill>
                <a:effectLst/>
                <a:latin typeface="+mn-lt"/>
                <a:ea typeface="Arial"/>
                <a:cs typeface="Arial"/>
                <a:sym typeface="Arial"/>
              </a:rPr>
              <a:t>. </a:t>
            </a:r>
            <a:r>
              <a:rPr lang="en-US" sz="1400" baseline="0" dirty="0">
                <a:latin typeface="+mn-lt"/>
              </a:rPr>
              <a:t>I will continue on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Next,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Kyle]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From the chart, Kyle had the highest PIE with a value of 17.9.</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comments" Target="../comments/commen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comments" Target="../comments/commen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 presetClass="entr" presetSubtype="0" fill="hold" grpId="2"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3"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2193278948"/>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4980" y="1752600"/>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2763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6422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6526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6774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4506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2239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20821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18856" y="5885546"/>
            <a:ext cx="5959549"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357266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Reference Instructions</a:t>
            </a:r>
          </a:p>
        </p:txBody>
      </p:sp>
      <p:sp>
        <p:nvSpPr>
          <p:cNvPr id="23" name="TextBox 22">
            <a:extLst>
              <a:ext uri="{FF2B5EF4-FFF2-40B4-BE49-F238E27FC236}">
                <a16:creationId xmlns:a16="http://schemas.microsoft.com/office/drawing/2014/main" id="{42505A98-089C-4135-8D4D-6B5372437017}"/>
              </a:ext>
            </a:extLst>
          </p:cNvPr>
          <p:cNvSpPr txBox="1"/>
          <p:nvPr/>
        </p:nvSpPr>
        <p:spPr>
          <a:xfrm>
            <a:off x="1524000" y="1401041"/>
            <a:ext cx="9032240" cy="4708981"/>
          </a:xfrm>
          <a:prstGeom prst="rect">
            <a:avLst/>
          </a:prstGeom>
          <a:noFill/>
        </p:spPr>
        <p:txBody>
          <a:bodyPr wrap="square">
            <a:spAutoFit/>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Cover: Informative title, team number and member names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Provide a brief background of organization/problem addressed.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Business problem/opportunity (stakeholder, challenge/opportunity, humanity considerations)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mining problem (supervised/unsupervised, explanatory/predictive, how to be deployed)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Evaluation (metrics of interest, benchmark, comparison)</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Implications – so what can business/org do with findings/actions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Recommendations (what should the client be aware of? problems you encountered, suggestions for future data collection or analysis, etc.)</a:t>
            </a:r>
            <a:endParaRPr lang="en-CA" sz="3200" dirty="0">
              <a:effectLst/>
              <a:ea typeface="Times New Roman" panose="02020603050405020304" pitchFamily="18" charset="0"/>
            </a:endParaRPr>
          </a:p>
        </p:txBody>
      </p:sp>
    </p:spTree>
    <p:extLst>
      <p:ext uri="{BB962C8B-B14F-4D97-AF65-F5344CB8AC3E}">
        <p14:creationId xmlns:p14="http://schemas.microsoft.com/office/powerpoint/2010/main" val="352671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dirty="0"/>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181659" y="2041246"/>
            <a:ext cx="5450900"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575757"/>
                </a:solidFill>
                <a:latin typeface="+mj-lt"/>
              </a:rPr>
              <a:t>Toronto Raptors only</a:t>
            </a:r>
          </a:p>
          <a:p>
            <a:pPr marL="342900" indent="-342900">
              <a:buFont typeface="Arial" panose="020B0604020202020204" pitchFamily="34" charset="0"/>
              <a:buChar char="•"/>
              <a:defRPr/>
            </a:pPr>
            <a:r>
              <a:rPr lang="en-US" altLang="ko-KR" sz="2800" i="1" dirty="0">
                <a:solidFill>
                  <a:srgbClr val="575757"/>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575757"/>
                </a:solidFill>
                <a:latin typeface="+mj-lt"/>
              </a:rPr>
              <a:t>Health</a:t>
            </a:r>
          </a:p>
          <a:p>
            <a:pPr marL="955045" lvl="1" indent="-457200">
              <a:buSzPct val="80000"/>
              <a:buFont typeface="Arial" panose="020B0604020202020204" pitchFamily="34" charset="0"/>
              <a:buChar char="•"/>
              <a:defRPr/>
            </a:pPr>
            <a:r>
              <a:rPr lang="en-US" altLang="ko-KR" sz="2400" i="1" dirty="0">
                <a:solidFill>
                  <a:srgbClr val="575757"/>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575757"/>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575757"/>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575757"/>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575757"/>
                </a:solidFill>
                <a:latin typeface="+mj-lt"/>
              </a:rPr>
              <a:t>Personal life</a:t>
            </a:r>
            <a:endParaRPr lang="en-US" altLang="ko-KR" sz="2400" b="1" i="1" dirty="0">
              <a:solidFill>
                <a:srgbClr val="575757"/>
              </a:solidFill>
              <a:latin typeface="+mj-lt"/>
            </a:endParaRPr>
          </a:p>
        </p:txBody>
      </p:sp>
    </p:spTree>
    <p:extLst>
      <p:ext uri="{BB962C8B-B14F-4D97-AF65-F5344CB8AC3E}">
        <p14:creationId xmlns:p14="http://schemas.microsoft.com/office/powerpoint/2010/main" val="1429745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Recommendations</a:t>
            </a:r>
          </a:p>
        </p:txBody>
      </p:sp>
      <p:sp>
        <p:nvSpPr>
          <p:cNvPr id="4" name="Content Placeholder 3">
            <a:extLst>
              <a:ext uri="{FF2B5EF4-FFF2-40B4-BE49-F238E27FC236}">
                <a16:creationId xmlns:a16="http://schemas.microsoft.com/office/drawing/2014/main" id="{C612FEC7-9FD1-43B1-8707-42F8A3CDA880}"/>
              </a:ext>
            </a:extLst>
          </p:cNvPr>
          <p:cNvSpPr>
            <a:spLocks noGrp="1"/>
          </p:cNvSpPr>
          <p:nvPr>
            <p:ph idx="1"/>
          </p:nvPr>
        </p:nvSpPr>
        <p:spPr/>
        <p:txBody>
          <a:bodyPr/>
          <a:lstStyle/>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Search for </a:t>
            </a:r>
            <a:r>
              <a:rPr lang="en-CA" sz="2000" dirty="0">
                <a:effectLst/>
                <a:latin typeface="Calibri" panose="020F0502020204030204" pitchFamily="34" charset="0"/>
                <a:ea typeface="Yu Mincho" panose="02020400000000000000" pitchFamily="18" charset="-128"/>
                <a:cs typeface="Calibri" panose="020F0502020204030204" pitchFamily="34" charset="0"/>
              </a:rPr>
              <a:t>Non-TOR players with </a:t>
            </a: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latin typeface="Calibri" panose="020F0502020204030204" pitchFamily="34" charset="0"/>
                <a:ea typeface="Yu Mincho" panose="02020400000000000000" pitchFamily="18" charset="-128"/>
                <a:cs typeface="Calibri" panose="020F0502020204030204" pitchFamily="34" charset="0"/>
              </a:rPr>
              <a:t>H</a:t>
            </a: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igher feature values in Plus/Minus, PER, and PIE compared to their current roster. ​ </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Field Goal % (FG_PCT) and 3-pointers % (FG3_PCT) for player offensive efficiency.</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Non-TOR players selection </a:t>
            </a:r>
            <a:r>
              <a:rPr lang="en-CA" sz="2000" dirty="0">
                <a:effectLst/>
                <a:latin typeface="Calibri" panose="020F0502020204030204" pitchFamily="34" charset="0"/>
                <a:ea typeface="Yu Mincho" panose="02020400000000000000" pitchFamily="18" charset="-128"/>
                <a:cs typeface="Calibri" panose="020F0502020204030204" pitchFamily="34" charset="0"/>
              </a:rPr>
              <a:t>higher important feature values than the average TOR player and a salary below the average of a TOR player.</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spcAft>
                <a:spcPts val="1000"/>
              </a:spcAft>
              <a:buFont typeface="Symbol" panose="05050102010706020507" pitchFamily="18" charset="2"/>
              <a:buChar char=""/>
            </a:pPr>
            <a:r>
              <a:rPr lang="en-US" dirty="0">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a:t>
            </a:r>
            <a:r>
              <a:rPr lang="en-CA" sz="2000" dirty="0">
                <a:effectLst/>
                <a:latin typeface="Calibri" panose="020F0502020204030204" pitchFamily="34" charset="0"/>
                <a:ea typeface="Yu Mincho" panose="02020400000000000000" pitchFamily="18" charset="-128"/>
                <a:cs typeface="Calibri" panose="020F0502020204030204" pitchFamily="34" charset="0"/>
              </a:rPr>
              <a:t>. We advocate exploring his utilization or replacing him.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latinLnBrk="0"/>
            <a:endParaRPr lang="en-CA" dirty="0"/>
          </a:p>
        </p:txBody>
      </p:sp>
    </p:spTree>
    <p:extLst>
      <p:ext uri="{BB962C8B-B14F-4D97-AF65-F5344CB8AC3E}">
        <p14:creationId xmlns:p14="http://schemas.microsoft.com/office/powerpoint/2010/main" val="244636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1B8356-9CE9-4080-89BF-AB7A30372319}"/>
              </a:ext>
            </a:extLst>
          </p:cNvPr>
          <p:cNvPicPr>
            <a:picLocks noChangeAspect="1"/>
          </p:cNvPicPr>
          <p:nvPr/>
        </p:nvPicPr>
        <p:blipFill>
          <a:blip r:embed="rId3"/>
          <a:stretch>
            <a:fillRect/>
          </a:stretch>
        </p:blipFill>
        <p:spPr>
          <a:xfrm>
            <a:off x="2528411" y="3220468"/>
            <a:ext cx="8382728" cy="3145809"/>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36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sp>
        <p:nvSpPr>
          <p:cNvPr id="3" name="Rectangle 2">
            <a:extLst>
              <a:ext uri="{FF2B5EF4-FFF2-40B4-BE49-F238E27FC236}">
                <a16:creationId xmlns:a16="http://schemas.microsoft.com/office/drawing/2014/main" id="{4C858607-0827-44AC-B853-0A395C5520E6}"/>
              </a:ext>
            </a:extLst>
          </p:cNvPr>
          <p:cNvSpPr/>
          <p:nvPr/>
        </p:nvSpPr>
        <p:spPr>
          <a:xfrm>
            <a:off x="5232401" y="3771900"/>
            <a:ext cx="5678738" cy="6477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10971372" cy="798753"/>
          </a:xfrm>
        </p:spPr>
        <p:txBody>
          <a:bodyPr/>
          <a:lstStyle/>
          <a:p>
            <a:r>
              <a:rPr lang="en-US" altLang="ko-KR" dirty="0"/>
              <a:t>Data Analysis – Phase 1</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par>
                                <p:cTn id="79" presetID="10"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par>
                                <p:cTn id="85" presetID="10" presetClass="entr" presetSubtype="0"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pPr marL="0" indent="0"/>
            <a:r>
              <a:rPr lang="en-US" altLang="en-US" sz="1200" dirty="0">
                <a:solidFill>
                  <a:srgbClr val="87334A"/>
                </a:solidFill>
              </a:rPr>
              <a:t>           PER=[ FGM x 85.910 + Steals x 53.897+ 3PTM x 51.757 + FTM x 46.845 + Blocks x 39.190 + </a:t>
            </a:r>
            <a:r>
              <a:rPr lang="en-US" altLang="en-US" sz="1200" dirty="0" err="1">
                <a:solidFill>
                  <a:srgbClr val="87334A"/>
                </a:solidFill>
              </a:rPr>
              <a:t>Offensive_Reb</a:t>
            </a:r>
            <a:r>
              <a:rPr lang="en-US" altLang="en-US" sz="1200" dirty="0">
                <a:solidFill>
                  <a:srgbClr val="87334A"/>
                </a:solidFill>
              </a:rPr>
              <a:t> x 39.190 + Assists x 34.677</a:t>
            </a:r>
          </a:p>
          <a:p>
            <a:pPr marL="0" indent="0"/>
            <a:r>
              <a:rPr lang="en-US" altLang="en-US" sz="1200" dirty="0">
                <a:solidFill>
                  <a:srgbClr val="87334A"/>
                </a:solidFill>
              </a:rPr>
              <a:t>                   + </a:t>
            </a:r>
            <a:r>
              <a:rPr lang="en-US" altLang="en-US" sz="1200" dirty="0" err="1">
                <a:solidFill>
                  <a:srgbClr val="87334A"/>
                </a:solidFill>
              </a:rPr>
              <a:t>Defensive_Reb</a:t>
            </a:r>
            <a:r>
              <a:rPr lang="en-US" altLang="en-US" sz="1200" dirty="0">
                <a:solidFill>
                  <a:srgbClr val="87334A"/>
                </a:solidFill>
              </a:rPr>
              <a:t> x 14.707 - Foul x 17.174 - </a:t>
            </a:r>
            <a:r>
              <a:rPr lang="en-US" altLang="en-US" sz="1200" dirty="0" err="1">
                <a:solidFill>
                  <a:srgbClr val="87334A"/>
                </a:solidFill>
              </a:rPr>
              <a:t>FT_Miss</a:t>
            </a:r>
            <a:r>
              <a:rPr lang="en-US" altLang="en-US" sz="1200" dirty="0">
                <a:solidFill>
                  <a:srgbClr val="87334A"/>
                </a:solidFill>
              </a:rPr>
              <a:t> x 20.091 - </a:t>
            </a:r>
            <a:r>
              <a:rPr lang="en-US" altLang="en-US" sz="1200" dirty="0" err="1">
                <a:solidFill>
                  <a:srgbClr val="87334A"/>
                </a:solidFill>
              </a:rPr>
              <a:t>FG_Miss</a:t>
            </a:r>
            <a:r>
              <a:rPr lang="en-US" altLang="en-US" sz="1200" dirty="0">
                <a:solidFill>
                  <a:srgbClr val="87334A"/>
                </a:solidFill>
              </a:rPr>
              <a:t> x 39.190- TO x 53.897 ] x (1 / Minutes)</a:t>
            </a:r>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990750" y="1111640"/>
            <a:ext cx="9590143" cy="56546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1200" dirty="0"/>
          </a:p>
          <a:p>
            <a:pPr marL="0" indent="0" algn="ctr"/>
            <a:r>
              <a:rPr lang="en-US" altLang="ko-KR" sz="2400" dirty="0">
                <a:solidFill>
                  <a:srgbClr val="87334A"/>
                </a:solidFill>
              </a:rPr>
              <a:t>Top 10 Toronto Raptors Player Impact </a:t>
            </a:r>
            <a:r>
              <a:rPr lang="en-US" altLang="ko-KR" dirty="0">
                <a:solidFill>
                  <a:srgbClr val="87334A"/>
                </a:solidFill>
              </a:rPr>
              <a:t>Estimate</a:t>
            </a:r>
            <a:r>
              <a:rPr lang="en-US" altLang="ko-KR" sz="2400" dirty="0">
                <a:solidFill>
                  <a:srgbClr val="87334A"/>
                </a:solidFill>
              </a:rPr>
              <a:t> (PIE) for Season Year 2019-20</a:t>
            </a:r>
          </a:p>
          <a:p>
            <a:pPr marL="0" indent="0" algn="ctr"/>
            <a:endParaRPr lang="en-US" altLang="ko-KR" sz="1200" b="1" dirty="0"/>
          </a:p>
          <a:p>
            <a:r>
              <a:rPr lang="en-US" altLang="en-US" sz="1200" dirty="0">
                <a:solidFill>
                  <a:srgbClr val="87334A"/>
                </a:solidFill>
              </a:rPr>
              <a:t>           </a:t>
            </a:r>
            <a:r>
              <a:rPr lang="en-CA" altLang="en-US" sz="1200" dirty="0">
                <a:solidFill>
                  <a:srgbClr val="87334A"/>
                </a:solidFill>
              </a:rPr>
              <a:t>PIE = [PTS + FGM + FTM - FGA - FTA + DREB + (0.5 * OREB) + AST + STL + (0.5 * BLK) - PF – TOV] / [</a:t>
            </a:r>
            <a:r>
              <a:rPr lang="en-CA" altLang="en-US" sz="1200" dirty="0" err="1">
                <a:solidFill>
                  <a:srgbClr val="87334A"/>
                </a:solidFill>
              </a:rPr>
              <a:t>GmPTS</a:t>
            </a:r>
            <a:r>
              <a:rPr lang="en-CA" altLang="en-US" sz="1200" dirty="0">
                <a:solidFill>
                  <a:srgbClr val="87334A"/>
                </a:solidFill>
              </a:rPr>
              <a:t> + </a:t>
            </a:r>
            <a:r>
              <a:rPr lang="en-CA" altLang="en-US" sz="1200" dirty="0" err="1">
                <a:solidFill>
                  <a:srgbClr val="87334A"/>
                </a:solidFill>
              </a:rPr>
              <a:t>GmFGM</a:t>
            </a:r>
            <a:r>
              <a:rPr lang="en-CA" altLang="en-US" sz="1200" dirty="0">
                <a:solidFill>
                  <a:srgbClr val="87334A"/>
                </a:solidFill>
              </a:rPr>
              <a:t> + </a:t>
            </a:r>
            <a:r>
              <a:rPr lang="en-CA" altLang="en-US" sz="1200" dirty="0" err="1">
                <a:solidFill>
                  <a:srgbClr val="87334A"/>
                </a:solidFill>
              </a:rPr>
              <a:t>GmFTM</a:t>
            </a:r>
            <a:r>
              <a:rPr lang="en-CA" altLang="en-US" sz="1200" dirty="0">
                <a:solidFill>
                  <a:srgbClr val="87334A"/>
                </a:solidFill>
              </a:rPr>
              <a:t> – </a:t>
            </a:r>
            <a:r>
              <a:rPr lang="en-CA" altLang="en-US" sz="1200" dirty="0" err="1">
                <a:solidFill>
                  <a:srgbClr val="87334A"/>
                </a:solidFill>
              </a:rPr>
              <a:t>GmFGA</a:t>
            </a:r>
            <a:endParaRPr lang="en-CA" altLang="en-US" sz="1200" dirty="0">
              <a:solidFill>
                <a:srgbClr val="87334A"/>
              </a:solidFill>
            </a:endParaRPr>
          </a:p>
          <a:p>
            <a:r>
              <a:rPr lang="en-CA" altLang="en-US" sz="1200" dirty="0">
                <a:solidFill>
                  <a:srgbClr val="87334A"/>
                </a:solidFill>
              </a:rPr>
              <a:t>	       - </a:t>
            </a:r>
            <a:r>
              <a:rPr lang="en-CA" altLang="en-US" sz="1200" dirty="0" err="1">
                <a:solidFill>
                  <a:srgbClr val="87334A"/>
                </a:solidFill>
              </a:rPr>
              <a:t>GmFTA</a:t>
            </a:r>
            <a:r>
              <a:rPr lang="en-CA" altLang="en-US" sz="1200" dirty="0">
                <a:solidFill>
                  <a:srgbClr val="87334A"/>
                </a:solidFill>
              </a:rPr>
              <a:t> + </a:t>
            </a:r>
            <a:r>
              <a:rPr lang="en-CA" altLang="en-US" sz="1200" dirty="0" err="1">
                <a:solidFill>
                  <a:srgbClr val="87334A"/>
                </a:solidFill>
              </a:rPr>
              <a:t>GmDREB</a:t>
            </a:r>
            <a:r>
              <a:rPr lang="en-CA" altLang="en-US" sz="1200" dirty="0">
                <a:solidFill>
                  <a:srgbClr val="87334A"/>
                </a:solidFill>
              </a:rPr>
              <a:t> + (0.5 * </a:t>
            </a:r>
            <a:r>
              <a:rPr lang="en-CA" altLang="en-US" sz="1200" dirty="0" err="1">
                <a:solidFill>
                  <a:srgbClr val="87334A"/>
                </a:solidFill>
              </a:rPr>
              <a:t>GmOREB</a:t>
            </a:r>
            <a:r>
              <a:rPr lang="en-CA" altLang="en-US" sz="1200" dirty="0">
                <a:solidFill>
                  <a:srgbClr val="87334A"/>
                </a:solidFill>
              </a:rPr>
              <a:t>) + </a:t>
            </a:r>
            <a:r>
              <a:rPr lang="en-CA" altLang="en-US" sz="1200" dirty="0" err="1">
                <a:solidFill>
                  <a:srgbClr val="87334A"/>
                </a:solidFill>
              </a:rPr>
              <a:t>GmAST</a:t>
            </a:r>
            <a:r>
              <a:rPr lang="en-CA" altLang="en-US" sz="1200" dirty="0">
                <a:solidFill>
                  <a:srgbClr val="87334A"/>
                </a:solidFill>
              </a:rPr>
              <a:t> + </a:t>
            </a:r>
            <a:r>
              <a:rPr lang="en-CA" altLang="en-US" sz="1200" dirty="0" err="1">
                <a:solidFill>
                  <a:srgbClr val="87334A"/>
                </a:solidFill>
              </a:rPr>
              <a:t>GmSTL</a:t>
            </a:r>
            <a:r>
              <a:rPr lang="en-CA" altLang="en-US" sz="1200" dirty="0">
                <a:solidFill>
                  <a:srgbClr val="87334A"/>
                </a:solidFill>
              </a:rPr>
              <a:t> + (0.5 * </a:t>
            </a:r>
            <a:r>
              <a:rPr lang="en-CA" altLang="en-US" sz="1200" dirty="0" err="1">
                <a:solidFill>
                  <a:srgbClr val="87334A"/>
                </a:solidFill>
              </a:rPr>
              <a:t>GmBLK</a:t>
            </a:r>
            <a:r>
              <a:rPr lang="en-CA" altLang="en-US" sz="1200" dirty="0">
                <a:solidFill>
                  <a:srgbClr val="87334A"/>
                </a:solidFill>
              </a:rPr>
              <a:t>) - </a:t>
            </a:r>
            <a:r>
              <a:rPr lang="en-CA" altLang="en-US" sz="1200" dirty="0" err="1">
                <a:solidFill>
                  <a:srgbClr val="87334A"/>
                </a:solidFill>
              </a:rPr>
              <a:t>GmPF</a:t>
            </a:r>
            <a:r>
              <a:rPr lang="en-CA" altLang="en-US" sz="1200" dirty="0">
                <a:solidFill>
                  <a:srgbClr val="87334A"/>
                </a:solidFill>
              </a:rPr>
              <a:t> – </a:t>
            </a:r>
            <a:r>
              <a:rPr lang="en-CA" altLang="en-US" sz="1200" dirty="0" err="1">
                <a:solidFill>
                  <a:srgbClr val="87334A"/>
                </a:solidFill>
              </a:rPr>
              <a:t>GmTOV</a:t>
            </a:r>
            <a:r>
              <a:rPr lang="en-CA" altLang="en-US" sz="1200" dirty="0">
                <a:solidFill>
                  <a:srgbClr val="87334A"/>
                </a:solidFill>
              </a:rPr>
              <a:t>]</a:t>
            </a: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14092</TotalTime>
  <Words>4355</Words>
  <Application>Microsoft Office PowerPoint</Application>
  <PresentationFormat>Custom</PresentationFormat>
  <Paragraphs>556</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맑은 고딕</vt:lpstr>
      <vt:lpstr>굴림체</vt:lpstr>
      <vt:lpstr>Calibri</vt:lpstr>
      <vt:lpstr>Noto Sans</vt:lpstr>
      <vt:lpstr>Calibri Light</vt:lpstr>
      <vt:lpstr>Wingdings</vt:lpstr>
      <vt:lpstr>Symbol</vt:lpstr>
      <vt:lpstr>Office 테마</vt:lpstr>
      <vt:lpstr>PROJECT RAPTORS REBOUND</vt:lpstr>
      <vt:lpstr>The Client</vt:lpstr>
      <vt:lpstr>Objectives</vt:lpstr>
      <vt:lpstr>Data</vt:lpstr>
      <vt:lpstr>Initial Analysis</vt:lpstr>
      <vt:lpstr>Data Analysis – Phase 1</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lpstr>BLANK Delete everything from this slide onwards</vt:lpstr>
      <vt:lpstr>Reference Instructions</vt:lpstr>
      <vt:lpstr>[Template - Insert Title]</vt:lpstr>
      <vt:lpstr>PowerPoint Presentation</vt:lpstr>
      <vt:lpstr>Recommendations</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416</cp:revision>
  <dcterms:created xsi:type="dcterms:W3CDTF">2010-02-01T08:03:16Z</dcterms:created>
  <dcterms:modified xsi:type="dcterms:W3CDTF">2021-04-13T01:28:28Z</dcterms:modified>
  <cp:category>www.slidemembers.com</cp:category>
</cp:coreProperties>
</file>